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1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31B6740-6511-4B9F-AFE5-ACA9F0D01882}">
  <a:tblStyle styleId="{731B6740-6511-4B9F-AFE5-ACA9F0D018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f85ba9da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f85ba9da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f85ba9da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7f85ba9da0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f85ba9da0_0_4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g7f85ba9da0_0_4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f85ba9da0_0_3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7f85ba9da0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f85ba9da0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7f85ba9da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f85ba9da0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7f85ba9da0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f85ba9da0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f85ba9da0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f85ba9da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f85ba9da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108225" y="59750"/>
            <a:ext cx="1992600" cy="2946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Ella Marie O’Doherty</a:t>
            </a:r>
            <a:endParaRPr b="1"/>
          </a:p>
        </p:txBody>
      </p:sp>
      <p:sp>
        <p:nvSpPr>
          <p:cNvPr id="83" name="Google Shape;83;p17"/>
          <p:cNvSpPr txBox="1"/>
          <p:nvPr/>
        </p:nvSpPr>
        <p:spPr>
          <a:xfrm>
            <a:off x="2532725" y="59800"/>
            <a:ext cx="1551000" cy="2946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Michael Diamond</a:t>
            </a:r>
            <a:endParaRPr b="1" sz="1300"/>
          </a:p>
        </p:txBody>
      </p:sp>
      <p:sp>
        <p:nvSpPr>
          <p:cNvPr id="84" name="Google Shape;84;p17"/>
          <p:cNvSpPr txBox="1"/>
          <p:nvPr/>
        </p:nvSpPr>
        <p:spPr>
          <a:xfrm>
            <a:off x="4299575" y="59800"/>
            <a:ext cx="1796400" cy="2946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Mikolaj Piotrowski</a:t>
            </a:r>
            <a:endParaRPr b="1" sz="1300"/>
          </a:p>
        </p:txBody>
      </p:sp>
      <p:sp>
        <p:nvSpPr>
          <p:cNvPr id="85" name="Google Shape;85;p17"/>
          <p:cNvSpPr txBox="1"/>
          <p:nvPr/>
        </p:nvSpPr>
        <p:spPr>
          <a:xfrm>
            <a:off x="6429625" y="30300"/>
            <a:ext cx="2630700" cy="2799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           Rory Byrne</a:t>
            </a:r>
            <a:endParaRPr b="1"/>
          </a:p>
        </p:txBody>
      </p:sp>
      <p:sp>
        <p:nvSpPr>
          <p:cNvPr id="86" name="Google Shape;86;p17"/>
          <p:cNvSpPr txBox="1"/>
          <p:nvPr/>
        </p:nvSpPr>
        <p:spPr>
          <a:xfrm>
            <a:off x="6802625" y="2041700"/>
            <a:ext cx="2257800" cy="3828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Séan Byrne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491490" y="70869"/>
            <a:ext cx="3840000" cy="12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-GB"/>
              <a:t>Problem</a:t>
            </a:r>
            <a:endParaRPr/>
          </a:p>
        </p:txBody>
      </p:sp>
      <p:cxnSp>
        <p:nvCxnSpPr>
          <p:cNvPr id="92" name="Google Shape;92;p18"/>
          <p:cNvCxnSpPr/>
          <p:nvPr/>
        </p:nvCxnSpPr>
        <p:spPr>
          <a:xfrm>
            <a:off x="491490" y="1068035"/>
            <a:ext cx="3429000" cy="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99825" y="1173725"/>
            <a:ext cx="3840000" cy="3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/>
              <a:t>Safety for cyclists </a:t>
            </a:r>
            <a:r>
              <a:rPr lang="en-GB"/>
              <a:t>is a huge issue particularly due to lack of segregated cycle lanes available in Ireland.</a:t>
            </a:r>
            <a:endParaRPr/>
          </a:p>
          <a:p>
            <a:pPr indent="-1778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Cars and Bikes share the road, however </a:t>
            </a:r>
            <a:r>
              <a:rPr b="1" lang="en-GB"/>
              <a:t>cyclists are not respected</a:t>
            </a:r>
            <a:r>
              <a:rPr lang="en-GB"/>
              <a:t> and treated with due care</a:t>
            </a:r>
            <a:endParaRPr/>
          </a:p>
          <a:p>
            <a:pPr indent="-1778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/>
              <a:t>Blind Spots</a:t>
            </a:r>
            <a:r>
              <a:rPr lang="en-GB"/>
              <a:t> are cause for concern in a lot of situations but we believe it is especially problematic for cyclists as the most vulnerable road user.</a:t>
            </a:r>
            <a:endParaRPr/>
          </a:p>
          <a:p>
            <a:pPr indent="-1778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b="1" lang="en-GB"/>
              <a:t>48%</a:t>
            </a:r>
            <a:r>
              <a:rPr lang="en-GB"/>
              <a:t> of interviewed </a:t>
            </a:r>
            <a:r>
              <a:rPr b="1" lang="en-GB"/>
              <a:t>cyclists</a:t>
            </a:r>
            <a:r>
              <a:rPr lang="en-GB"/>
              <a:t> said they felt </a:t>
            </a:r>
            <a:r>
              <a:rPr b="1" lang="en-GB"/>
              <a:t>unsafe</a:t>
            </a:r>
            <a:r>
              <a:rPr lang="en-GB"/>
              <a:t> when cycling in the city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0" l="7684" r="23273" t="0"/>
          <a:stretch/>
        </p:blipFill>
        <p:spPr>
          <a:xfrm>
            <a:off x="4409137" y="8"/>
            <a:ext cx="4734862" cy="5143498"/>
          </a:xfrm>
          <a:custGeom>
            <a:rect b="b" l="l" r="r" t="t"/>
            <a:pathLst>
              <a:path extrusionOk="0" h="6857997" w="631315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1414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5205221" y="565967"/>
            <a:ext cx="3501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GB"/>
              <a:t>Needfinding &amp; Stakeholder Feedback </a:t>
            </a: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1" y="1"/>
            <a:ext cx="3099916" cy="2661397"/>
          </a:xfrm>
          <a:custGeom>
            <a:rect b="b" l="l" r="r" t="t"/>
            <a:pathLst>
              <a:path extrusionOk="0" h="3548529" w="4133221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51" y="2881640"/>
            <a:ext cx="2490867" cy="2261859"/>
          </a:xfrm>
          <a:custGeom>
            <a:rect b="b" l="l" r="r" t="t"/>
            <a:pathLst>
              <a:path extrusionOk="0" h="3015812" w="3321156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2545898" y="1872501"/>
            <a:ext cx="2338800" cy="233880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4770" l="0" r="0" t="20228"/>
          <a:stretch/>
        </p:blipFill>
        <p:spPr>
          <a:xfrm>
            <a:off x="2669341" y="1995945"/>
            <a:ext cx="2088261" cy="2088261"/>
          </a:xfrm>
          <a:custGeom>
            <a:rect b="b" l="l" r="r" t="t"/>
            <a:pathLst>
              <a:path extrusionOk="0" h="2880360" w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b="0" l="0" r="12041" t="0"/>
          <a:stretch/>
        </p:blipFill>
        <p:spPr>
          <a:xfrm>
            <a:off x="15" y="8"/>
            <a:ext cx="2975980" cy="2537460"/>
          </a:xfrm>
          <a:custGeom>
            <a:rect b="b" l="l" r="r" t="t"/>
            <a:pathLst>
              <a:path extrusionOk="0" h="3383280" w="3967973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5">
            <a:alphaModFix/>
          </a:blip>
          <a:srcRect b="0" l="0" r="16984" t="0"/>
          <a:stretch/>
        </p:blipFill>
        <p:spPr>
          <a:xfrm>
            <a:off x="3619" y="3005445"/>
            <a:ext cx="2366303" cy="2138062"/>
          </a:xfrm>
          <a:custGeom>
            <a:rect b="b" l="l" r="r" t="t"/>
            <a:pathLst>
              <a:path extrusionOk="0" h="2850749" w="3155071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5205222" y="2153987"/>
            <a:ext cx="3501300" cy="23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GB" sz="1400"/>
              <a:t>We found that after conducting our needfinding research we uncovered a number of issues our stakeholders were faced with when it comes to transportation specifically issues cyclists were having with safety, accessibility and prevention.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GB" sz="1400"/>
              <a:t>After having a group meeting and brainstorming sessions we decided on our missions statement and possible solution strategies.</a:t>
            </a:r>
            <a:endParaRPr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819150" y="3866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Feedback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6463" y="2364075"/>
            <a:ext cx="6511072" cy="30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/>
          <p:nvPr/>
        </p:nvSpPr>
        <p:spPr>
          <a:xfrm>
            <a:off x="316525" y="316525"/>
            <a:ext cx="2025600" cy="2785500"/>
          </a:xfrm>
          <a:prstGeom prst="wedgeRoundRectCallout">
            <a:avLst>
              <a:gd fmla="val 35944" name="adj1"/>
              <a:gd fmla="val 58644" name="adj2"/>
              <a:gd fmla="val 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2557975" y="877350"/>
            <a:ext cx="2025600" cy="1946700"/>
          </a:xfrm>
          <a:prstGeom prst="wedgeRoundRectCallout">
            <a:avLst>
              <a:gd fmla="val -30923" name="adj1"/>
              <a:gd fmla="val 65334" name="adj2"/>
              <a:gd fmla="val 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4779463" y="877375"/>
            <a:ext cx="1899000" cy="19467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6921825" y="386650"/>
            <a:ext cx="1877400" cy="2526600"/>
          </a:xfrm>
          <a:prstGeom prst="wedgeRoundRectCallout">
            <a:avLst>
              <a:gd fmla="val -44662" name="adj1"/>
              <a:gd fmla="val 67369" name="adj2"/>
              <a:gd fmla="val 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240325" y="316525"/>
            <a:ext cx="2178000" cy="27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1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“Cyclists always have to assume cars are going to do something silly, an active system to help them take care of themselves would be ideal”</a:t>
            </a:r>
            <a:endParaRPr b="0" i="1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Bike shop worker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i="1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Bike Stand, Johnstown</a:t>
            </a:r>
            <a:endParaRPr b="1" i="1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2613000" y="921425"/>
            <a:ext cx="1959000" cy="18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-GB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“It would be useful to be able to know when potholes are coming. I’ve burst a tire a few times from not seeing them when in a rush”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Deliveroo Driver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4813425" y="948925"/>
            <a:ext cx="1899000" cy="21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listen to music cycling and I always get a fright from passing by cars. It would be great to get some kind of a heads up before the car approaches.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Commuter Cyclist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6874375" y="316525"/>
            <a:ext cx="1899000" cy="25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“Hand bikes tend to have a very low centre of gravity and can make it quite hard to turn around to see what’s behind you. It’s also much more common for cars not to notice you”</a:t>
            </a:r>
            <a:endParaRPr b="0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IWA Representative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050" y="3359825"/>
            <a:ext cx="2366226" cy="158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type="title"/>
          </p:nvPr>
        </p:nvSpPr>
        <p:spPr>
          <a:xfrm>
            <a:off x="2831700" y="851225"/>
            <a:ext cx="3494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  </a:t>
            </a:r>
            <a:r>
              <a:rPr lang="en-GB"/>
              <a:t>Mission statement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2734500" y="2760324"/>
            <a:ext cx="3689100" cy="12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GB" sz="1900"/>
              <a:t>To alert cyclists of potentially unseen threats using non-visual sensory feedback</a:t>
            </a:r>
            <a:endParaRPr b="1" sz="1900"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2762725" y="2760324"/>
            <a:ext cx="3689100" cy="12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GB" sz="1900"/>
              <a:t>To alert cyclists of potentially unseen threats using non-visual sensory feedback</a:t>
            </a:r>
            <a:endParaRPr b="1" sz="1900"/>
          </a:p>
        </p:txBody>
      </p:sp>
      <p:sp>
        <p:nvSpPr>
          <p:cNvPr id="129" name="Google Shape;129;p21"/>
          <p:cNvSpPr/>
          <p:nvPr/>
        </p:nvSpPr>
        <p:spPr>
          <a:xfrm>
            <a:off x="2361050" y="2011775"/>
            <a:ext cx="4548300" cy="18219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2762725" y="2187149"/>
            <a:ext cx="3689100" cy="12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GB" sz="2000"/>
              <a:t>To alert cyclists of potentially unseen threats using multisensory feedback.</a:t>
            </a:r>
            <a:endParaRPr b="1" sz="2000"/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050" y="215900"/>
            <a:ext cx="2152000" cy="16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1350" y="215900"/>
            <a:ext cx="1821900" cy="18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39600" y="2946125"/>
            <a:ext cx="1998050" cy="199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ctrTitle"/>
          </p:nvPr>
        </p:nvSpPr>
        <p:spPr>
          <a:xfrm>
            <a:off x="1143000" y="172925"/>
            <a:ext cx="6569100" cy="16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lang="en-GB"/>
              <a:t>Selected concept: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lang="en-GB"/>
              <a:t>Proximity and Alert System</a:t>
            </a:r>
            <a:endParaRPr b="1"/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 b="3794" l="8011" r="10740" t="10735"/>
          <a:stretch/>
        </p:blipFill>
        <p:spPr>
          <a:xfrm>
            <a:off x="2634098" y="1965650"/>
            <a:ext cx="4297678" cy="3177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2"/>
          <p:cNvCxnSpPr/>
          <p:nvPr/>
        </p:nvCxnSpPr>
        <p:spPr>
          <a:xfrm flipH="1">
            <a:off x="5436100" y="2208475"/>
            <a:ext cx="1881900" cy="432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22"/>
          <p:cNvCxnSpPr/>
          <p:nvPr/>
        </p:nvCxnSpPr>
        <p:spPr>
          <a:xfrm flipH="1" rot="10800000">
            <a:off x="1700550" y="2397525"/>
            <a:ext cx="1296300" cy="933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22"/>
          <p:cNvSpPr txBox="1"/>
          <p:nvPr/>
        </p:nvSpPr>
        <p:spPr>
          <a:xfrm>
            <a:off x="7262225" y="1825825"/>
            <a:ext cx="1561200" cy="1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Calibri"/>
                <a:ea typeface="Calibri"/>
                <a:cs typeface="Calibri"/>
                <a:sym typeface="Calibri"/>
              </a:rPr>
              <a:t>PROXIMITY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Calibri"/>
                <a:ea typeface="Calibri"/>
                <a:cs typeface="Calibri"/>
                <a:sym typeface="Calibri"/>
              </a:rPr>
              <a:t>SENSOR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(PARALLEL &amp;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PERPENDICULAR)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97475" y="3178100"/>
            <a:ext cx="1644900" cy="1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Calibri"/>
                <a:ea typeface="Calibri"/>
                <a:cs typeface="Calibri"/>
                <a:sym typeface="Calibri"/>
              </a:rPr>
              <a:t>HANDLEBARS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Calibri"/>
                <a:ea typeface="Calibri"/>
                <a:cs typeface="Calibri"/>
                <a:sym typeface="Calibri"/>
              </a:rPr>
              <a:t>VIBRATE ON DETECTION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22"/>
          <p:cNvCxnSpPr/>
          <p:nvPr/>
        </p:nvCxnSpPr>
        <p:spPr>
          <a:xfrm>
            <a:off x="1965400" y="1839950"/>
            <a:ext cx="1421700" cy="125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22"/>
          <p:cNvSpPr txBox="1"/>
          <p:nvPr/>
        </p:nvSpPr>
        <p:spPr>
          <a:xfrm>
            <a:off x="361500" y="1581075"/>
            <a:ext cx="1644900" cy="1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Calibri"/>
                <a:ea typeface="Calibri"/>
                <a:cs typeface="Calibri"/>
                <a:sym typeface="Calibri"/>
              </a:rPr>
              <a:t>DISPLAY FOR VISUALISING DISTANCE TO VEHICLE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it work?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311700" y="1152475"/>
            <a:ext cx="4964700" cy="3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1.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 mini LiDAR detects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approaching car and calculates the distance away from the module to the car.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2.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is split up into intervals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distances, each interval is represented by a character.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3.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character corresponding to the distance interval is </a:t>
            </a:r>
            <a:r>
              <a:rPr b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 to the front of the bike via Bluetooth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4.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character is received at the front of the bike via Bluetooth, this </a:t>
            </a:r>
            <a:r>
              <a:rPr b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 is then passed into the Arduino Nano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board of the receiver.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5.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 character is received an </a:t>
            </a:r>
            <a:r>
              <a:rPr b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is taken by the hardware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connected to the Arduino Nano board.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6.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Presuming the car has approached a distance of less than 3 meters of the </a:t>
            </a:r>
            <a:r>
              <a:rPr b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bike the handlebars of the bike will vibrate and the LED strip will illuminate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correspond to the distance.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3794" l="8011" r="10740" t="10735"/>
          <a:stretch/>
        </p:blipFill>
        <p:spPr>
          <a:xfrm>
            <a:off x="5706834" y="445025"/>
            <a:ext cx="2450390" cy="181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23"/>
          <p:cNvCxnSpPr>
            <a:endCxn id="154" idx="0"/>
          </p:cNvCxnSpPr>
          <p:nvPr/>
        </p:nvCxnSpPr>
        <p:spPr>
          <a:xfrm flipH="1">
            <a:off x="7141700" y="2256975"/>
            <a:ext cx="16500" cy="1083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4" name="Google Shape;1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1900" y="3339975"/>
            <a:ext cx="2599600" cy="146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3"/>
          <p:cNvCxnSpPr/>
          <p:nvPr/>
        </p:nvCxnSpPr>
        <p:spPr>
          <a:xfrm rot="10800000">
            <a:off x="6432225" y="681050"/>
            <a:ext cx="709500" cy="221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6" name="Google Shape;156;p23"/>
          <p:cNvSpPr txBox="1"/>
          <p:nvPr/>
        </p:nvSpPr>
        <p:spPr>
          <a:xfrm>
            <a:off x="7158200" y="2516875"/>
            <a:ext cx="6384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 txBox="1"/>
          <p:nvPr/>
        </p:nvSpPr>
        <p:spPr>
          <a:xfrm>
            <a:off x="7294000" y="681050"/>
            <a:ext cx="6384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7294000" y="2426000"/>
            <a:ext cx="791700" cy="744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572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1</a:t>
            </a:r>
            <a:endParaRPr sz="3000"/>
          </a:p>
        </p:txBody>
      </p:sp>
      <p:sp>
        <p:nvSpPr>
          <p:cNvPr id="159" name="Google Shape;159;p23"/>
          <p:cNvSpPr/>
          <p:nvPr/>
        </p:nvSpPr>
        <p:spPr>
          <a:xfrm>
            <a:off x="6469275" y="55550"/>
            <a:ext cx="635400" cy="57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572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3</a:t>
            </a:r>
            <a:endParaRPr sz="3000"/>
          </a:p>
        </p:txBody>
      </p:sp>
      <p:sp>
        <p:nvSpPr>
          <p:cNvPr id="160" name="Google Shape;160;p23"/>
          <p:cNvSpPr/>
          <p:nvPr/>
        </p:nvSpPr>
        <p:spPr>
          <a:xfrm>
            <a:off x="7465500" y="419450"/>
            <a:ext cx="791700" cy="744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572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2</a:t>
            </a:r>
            <a:endParaRPr sz="3000"/>
          </a:p>
        </p:txBody>
      </p:sp>
      <p:sp>
        <p:nvSpPr>
          <p:cNvPr id="161" name="Google Shape;161;p23"/>
          <p:cNvSpPr/>
          <p:nvPr/>
        </p:nvSpPr>
        <p:spPr>
          <a:xfrm>
            <a:off x="4413750" y="55550"/>
            <a:ext cx="1694700" cy="744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572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4,5,6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Components</a:t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Bike sense uses 3 major components: TF mini LiDAR, Arduino Nano (x2) &amp; HC-05 Bluetooth module (x2)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68" name="Google Shape;168;p24"/>
          <p:cNvGraphicFramePr/>
          <p:nvPr/>
        </p:nvGraphicFramePr>
        <p:xfrm>
          <a:off x="952500" y="209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{731B6740-6511-4B9F-AFE5-ACA9F0D01882}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Component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Function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Arduino Nano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Process information and control components connected via stored code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TF mini LiDAR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Calculate the distance between the module and an object up to 10 meters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HC-05 Bluetooth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Send or receive information wirelessly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